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11"/>
  </p:notesMasterIdLst>
  <p:handoutMasterIdLst>
    <p:handoutMasterId r:id="rId12"/>
  </p:handoutMasterIdLst>
  <p:sldIdLst>
    <p:sldId id="292" r:id="rId2"/>
    <p:sldId id="313" r:id="rId3"/>
    <p:sldId id="311" r:id="rId4"/>
    <p:sldId id="305" r:id="rId5"/>
    <p:sldId id="307" r:id="rId6"/>
    <p:sldId id="308" r:id="rId7"/>
    <p:sldId id="309" r:id="rId8"/>
    <p:sldId id="269" r:id="rId9"/>
    <p:sldId id="312" r:id="rId10"/>
  </p:sldIdLst>
  <p:sldSz cx="12195175" cy="6858000"/>
  <p:notesSz cx="6858000" cy="9144000"/>
  <p:embeddedFontLst>
    <p:embeddedFont>
      <p:font typeface="Arial" panose="020B06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Merriweather Light" panose="00000400000000000000" pitchFamily="2" charset="0"/>
      <p:regular r:id="rId25"/>
      <p:italic r:id="rId26"/>
    </p:embeddedFont>
    <p:embeddedFont>
      <p:font typeface="Merriweather Regular" panose="00000500000000000000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7A8285"/>
    <a:srgbClr val="633F2B"/>
    <a:srgbClr val="522980"/>
    <a:srgbClr val="6687C3"/>
    <a:srgbClr val="171D42"/>
    <a:srgbClr val="63A593"/>
    <a:srgbClr val="921E56"/>
    <a:srgbClr val="DD9562"/>
    <a:srgbClr val="D49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0" autoAdjust="0"/>
    <p:restoredTop sz="94647"/>
  </p:normalViewPr>
  <p:slideViewPr>
    <p:cSldViewPr snapToGrid="0">
      <p:cViewPr varScale="1">
        <p:scale>
          <a:sx n="111" d="100"/>
          <a:sy n="111" d="100"/>
        </p:scale>
        <p:origin x="708" y="96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16/04/2023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17:51:38.6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57 0,'6110'0,"-12255"0,6124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17:52:05.0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1,'6125'0,"-6100"0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17:52:24.0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0,'6182'0,"-6158"0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17:52:37.3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0,'6323'0,"-6298"0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1:53:38.1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1,'6213'0,"-6186"0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3T01:56:37.0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0,'6287'0,"-6269"0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16/04/2023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16-4-2023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16-4-2023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16-4-2023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dirty="0"/>
              <a:t>Discussion: Reference genome testing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Recap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252334" y="1546424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Goal: Integrate multiple scrna atlases of VTA to have a higher resolution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genomes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software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alignment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is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comparable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4916EBF2-27ED-BAC0-C9AC-394625C3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7" y="3423847"/>
            <a:ext cx="9336860" cy="25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5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56324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Reference Genome Testing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801260" y="1622675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~5.5k healthy midbrain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genomes: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Ensemble 93 (2018) vs Ensemble 98 (2020)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 Ranger v3.0 vs Cell Ranger v6.1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EA449-B3D0-0727-7BE6-A64099E9C5BA}"/>
              </a:ext>
            </a:extLst>
          </p:cNvPr>
          <p:cNvSpPr txBox="1"/>
          <p:nvPr/>
        </p:nvSpPr>
        <p:spPr>
          <a:xfrm>
            <a:off x="5830887" y="6553071"/>
            <a:ext cx="606896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“Interpreting Intronic and Antisense Reads in 10x Genomics Single Cell Gene Expression Data”, 10X Genomics</a:t>
            </a:r>
            <a:endParaRPr lang="nl-NL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75D91-3274-131A-508F-A828A311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062" y="2845503"/>
            <a:ext cx="5529585" cy="3209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92D4AA-01A8-F181-472C-27D167F8F6CF}"/>
              </a:ext>
            </a:extLst>
          </p:cNvPr>
          <p:cNvSpPr txBox="1"/>
          <p:nvPr/>
        </p:nvSpPr>
        <p:spPr>
          <a:xfrm>
            <a:off x="5974155" y="6025708"/>
            <a:ext cx="608339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 err="1">
                <a:effectLst/>
              </a:rPr>
              <a:t>Zhong</a:t>
            </a:r>
            <a:r>
              <a:rPr lang="nl-NL" sz="1000" dirty="0">
                <a:effectLst/>
              </a:rPr>
              <a:t>, J. et al. (2021). Single-</a:t>
            </a:r>
            <a:r>
              <a:rPr lang="nl-NL" sz="1000" dirty="0" err="1">
                <a:effectLst/>
              </a:rPr>
              <a:t>Cell</a:t>
            </a:r>
            <a:r>
              <a:rPr lang="nl-NL" sz="1000" dirty="0">
                <a:effectLst/>
              </a:rPr>
              <a:t> Brain Atlas of </a:t>
            </a:r>
            <a:r>
              <a:rPr lang="nl-NL" sz="1000" dirty="0" err="1">
                <a:effectLst/>
              </a:rPr>
              <a:t>Parkinson's</a:t>
            </a:r>
            <a:r>
              <a:rPr lang="nl-NL" sz="1000" dirty="0">
                <a:effectLst/>
              </a:rPr>
              <a:t> </a:t>
            </a:r>
            <a:r>
              <a:rPr lang="nl-NL" sz="1000" dirty="0" err="1">
                <a:effectLst/>
              </a:rPr>
              <a:t>Disease</a:t>
            </a:r>
            <a:r>
              <a:rPr lang="nl-NL" sz="1000" dirty="0">
                <a:effectLst/>
              </a:rPr>
              <a:t> Mouse model. </a:t>
            </a:r>
            <a:r>
              <a:rPr lang="nl-NL" sz="1000" i="1" dirty="0">
                <a:effectLst/>
              </a:rPr>
              <a:t>Journal of Genetics </a:t>
            </a:r>
            <a:r>
              <a:rPr lang="nl-NL" sz="1000" i="1" dirty="0" err="1">
                <a:effectLst/>
              </a:rPr>
              <a:t>and</a:t>
            </a:r>
            <a:r>
              <a:rPr lang="nl-NL" sz="1000" i="1" dirty="0">
                <a:effectLst/>
              </a:rPr>
              <a:t> </a:t>
            </a:r>
            <a:r>
              <a:rPr lang="nl-NL" sz="1000" i="1" dirty="0" err="1">
                <a:effectLst/>
              </a:rPr>
              <a:t>Genomics</a:t>
            </a:r>
            <a:r>
              <a:rPr lang="nl-NL" sz="1000" dirty="0">
                <a:effectLst/>
              </a:rPr>
              <a:t>,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72970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56324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Reference Genome Testing - Quality Control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53660" y="1756653"/>
            <a:ext cx="863738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unique genes/# counts per cell: filter ambient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Proportion mitochondrial and ribosomal counts: dying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#Cells per gene: minimal 3 cells per gene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1200893-EB2F-7DA3-F5FD-ECB27788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58" y="3131488"/>
            <a:ext cx="11234058" cy="271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FACBB2-45DC-46AC-5B8F-53602E153677}"/>
                  </a:ext>
                </a:extLst>
              </p14:cNvPr>
              <p14:cNvContentPartPr/>
              <p14:nvPr/>
            </p14:nvContentPartPr>
            <p14:xfrm>
              <a:off x="1036240" y="3962080"/>
              <a:ext cx="222012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FACBB2-45DC-46AC-5B8F-53602E153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600" y="3953080"/>
                <a:ext cx="223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9A0316-5837-D0F7-A87E-77E441B43618}"/>
                  </a:ext>
                </a:extLst>
              </p14:cNvPr>
              <p14:cNvContentPartPr/>
              <p14:nvPr/>
            </p14:nvContentPartPr>
            <p14:xfrm>
              <a:off x="3820120" y="4398760"/>
              <a:ext cx="2214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9A0316-5837-D0F7-A87E-77E441B436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1120" y="4390120"/>
                <a:ext cx="2232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00FE797-DCFD-6A8A-C2BA-4F14E5759842}"/>
                  </a:ext>
                </a:extLst>
              </p14:cNvPr>
              <p14:cNvContentPartPr/>
              <p14:nvPr/>
            </p14:nvContentPartPr>
            <p14:xfrm>
              <a:off x="6624160" y="5120200"/>
              <a:ext cx="22345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00FE797-DCFD-6A8A-C2BA-4F14E57598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5160" y="5111200"/>
                <a:ext cx="2252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C53437-6FA2-EDA6-87FC-D65BBC12F907}"/>
                  </a:ext>
                </a:extLst>
              </p14:cNvPr>
              <p14:cNvContentPartPr/>
              <p14:nvPr/>
            </p14:nvContentPartPr>
            <p14:xfrm>
              <a:off x="9387520" y="4470040"/>
              <a:ext cx="22852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C53437-6FA2-EDA6-87FC-D65BBC12F9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78520" y="4461040"/>
                <a:ext cx="2302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FBCD2C8-EBE2-A444-BBA4-BA9B0176375E}"/>
                  </a:ext>
                </a:extLst>
              </p14:cNvPr>
              <p14:cNvContentPartPr/>
              <p14:nvPr/>
            </p14:nvContentPartPr>
            <p14:xfrm>
              <a:off x="3809940" y="5653180"/>
              <a:ext cx="22467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FBCD2C8-EBE2-A444-BBA4-BA9B017637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01300" y="5644540"/>
                <a:ext cx="2264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081AB7E-D67B-E497-501B-DE5C819DC476}"/>
                  </a:ext>
                </a:extLst>
              </p14:cNvPr>
              <p14:cNvContentPartPr/>
              <p14:nvPr/>
            </p14:nvContentPartPr>
            <p14:xfrm>
              <a:off x="1020900" y="5567580"/>
              <a:ext cx="22701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081AB7E-D67B-E497-501B-DE5C819DC4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260" y="5558580"/>
                <a:ext cx="2287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11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15995"/>
            <a:ext cx="9556324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Reference Genome Testing – QC/Normalization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53660" y="1746493"/>
            <a:ext cx="863738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Doublet detection with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Scrublet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Sequencing depth: some cells get sequences more by chance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7AD6C-FF35-2438-7977-AFA6ACF2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6" y="3000110"/>
            <a:ext cx="4467108" cy="305996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47DD5A-FB0B-4E33-C5B8-A376395A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16" y="2947989"/>
            <a:ext cx="4567224" cy="32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587ED-9F97-133A-0F5D-96DFFDF4C77E}"/>
              </a:ext>
            </a:extLst>
          </p:cNvPr>
          <p:cNvSpPr txBox="1"/>
          <p:nvPr/>
        </p:nvSpPr>
        <p:spPr>
          <a:xfrm>
            <a:off x="6414136" y="6153030"/>
            <a:ext cx="45910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dirty="0"/>
              <a:t>https://hbctraining.github.io/scRNA-seq_online/lessons/06_SC_SCT_normalization.html</a:t>
            </a:r>
          </a:p>
        </p:txBody>
      </p:sp>
    </p:spTree>
    <p:extLst>
      <p:ext uri="{BB962C8B-B14F-4D97-AF65-F5344CB8AC3E}">
        <p14:creationId xmlns:p14="http://schemas.microsoft.com/office/powerpoint/2010/main" val="37595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Reference Genome Testing – Merging and Clustering</a:t>
            </a:r>
          </a:p>
          <a:p>
            <a:pPr lvl="0"/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4215020" y="2061632"/>
            <a:ext cx="86373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/>
            <a:r>
              <a:rPr lang="en-US" sz="2000" b="1" dirty="0">
                <a:latin typeface="Merriweather" panose="00000500000000000000" pitchFamily="2" charset="0"/>
              </a:rPr>
              <a:t>Marker genes</a:t>
            </a:r>
            <a:endParaRPr lang="nl-NL" sz="2000" dirty="0">
              <a:latin typeface="Merriweather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D665C434-D489-5740-7923-EE18383F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2369409"/>
            <a:ext cx="8090535" cy="36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F4A9732-7A56-E3C8-F931-5A1F496F8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21" y="2369409"/>
            <a:ext cx="4127661" cy="299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1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BUT….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53660" y="1746493"/>
            <a:ext cx="8637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Looks like batch effect, but isn’t that what we want?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Processing is an iterative process, need to do more tests!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67261DC6-CF01-4DC8-9824-4250ACF1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64" y="2550427"/>
            <a:ext cx="4621238" cy="33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B8E192C-337B-D125-870F-37B12CE6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44" y="2513536"/>
            <a:ext cx="4672079" cy="33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4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Discussion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535183"/>
            <a:ext cx="86373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filter on high proportion of ribosomal RNA?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Almost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 atlas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intronic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regions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50918-6C80-FB7D-E5E8-89494195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52" y="421602"/>
            <a:ext cx="2676899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Onur Basak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Tiziana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Abdool Al-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Cecile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Herbermann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Basak Lab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 descr="A screenshot of a computer screen">
            <a:extLst>
              <a:ext uri="{FF2B5EF4-FFF2-40B4-BE49-F238E27FC236}">
                <a16:creationId xmlns:a16="http://schemas.microsoft.com/office/drawing/2014/main" id="{6FEF768F-2639-39DD-D614-521CC2AB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97" y="3220720"/>
            <a:ext cx="10014218" cy="27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259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Merriweather Regular</vt:lpstr>
      <vt:lpstr>Verdana</vt:lpstr>
      <vt:lpstr>Merriweather Light</vt:lpstr>
      <vt:lpstr>Open Sans Light</vt:lpstr>
      <vt:lpstr>Calibri</vt:lpstr>
      <vt:lpstr>Arial</vt:lpstr>
      <vt:lpstr>Merriweather</vt:lpstr>
      <vt:lpstr>Open Sans</vt:lpstr>
      <vt:lpstr>Universiteit Utrecht</vt:lpstr>
      <vt:lpstr>Discussion: Reference genome testing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87</cp:revision>
  <dcterms:created xsi:type="dcterms:W3CDTF">2019-07-11T08:17:54Z</dcterms:created>
  <dcterms:modified xsi:type="dcterms:W3CDTF">2023-04-17T01:08:35Z</dcterms:modified>
  <cp:category/>
</cp:coreProperties>
</file>